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4"/>
  </p:notesMasterIdLst>
  <p:sldIdLst>
    <p:sldId id="340" r:id="rId2"/>
    <p:sldId id="341" r:id="rId3"/>
    <p:sldId id="349" r:id="rId4"/>
    <p:sldId id="258" r:id="rId5"/>
    <p:sldId id="350" r:id="rId6"/>
    <p:sldId id="259" r:id="rId7"/>
    <p:sldId id="261" r:id="rId8"/>
    <p:sldId id="262" r:id="rId9"/>
    <p:sldId id="351" r:id="rId10"/>
    <p:sldId id="264" r:id="rId11"/>
    <p:sldId id="267" r:id="rId12"/>
    <p:sldId id="269" r:id="rId13"/>
    <p:sldId id="271" r:id="rId14"/>
    <p:sldId id="352" r:id="rId15"/>
    <p:sldId id="272" r:id="rId16"/>
    <p:sldId id="273" r:id="rId17"/>
    <p:sldId id="276" r:id="rId18"/>
    <p:sldId id="277" r:id="rId19"/>
    <p:sldId id="278" r:id="rId20"/>
    <p:sldId id="279" r:id="rId21"/>
    <p:sldId id="353" r:id="rId22"/>
    <p:sldId id="281" r:id="rId23"/>
  </p:sldIdLst>
  <p:sldSz cx="12192000" cy="6858000"/>
  <p:notesSz cx="12192000" cy="6858000"/>
  <p:embeddedFontLst>
    <p:embeddedFont>
      <p:font typeface="Meiryo UI" panose="020B0604030504040204" pitchFamily="34" charset="-128"/>
      <p:regular r:id="rId25"/>
      <p:bold r:id="rId26"/>
      <p:italic r:id="rId27"/>
      <p:boldItalic r:id="rId28"/>
    </p:embeddedFon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Segoe UI Black" panose="020B0A02040204020203" pitchFamily="34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D62456-341C-4786-A314-521E50341355}">
  <a:tblStyle styleId="{2CD62456-341C-4786-A314-521E503413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9FA51A-58A3-42FB-A698-30A4276DB2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92929B-97B3-42D6-B09C-726E9DC22E2D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56" y="15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4f02f2e21_0_4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184f02f2e2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5081a06b4_1_15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195081a06b4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002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5081a06b4_1_17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95081a06b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5081a06b4_1_19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95081a06b4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5081a06b4_1_2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95081a06b4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5081a06b4_1_2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95081a06b4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5081a06b4_1_24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95081a06b4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617c1012d_0_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9617c101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488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5081a06b4_1_24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95081a06b4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28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5081a06b4_1_21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95081a06b4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8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302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370456" y="1837131"/>
            <a:ext cx="9451086" cy="2586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246989" y="1540509"/>
            <a:ext cx="10929620" cy="31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370456" y="1837131"/>
            <a:ext cx="9451086" cy="2586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798067" y="1770710"/>
            <a:ext cx="10595864" cy="147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6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370456" y="1837131"/>
            <a:ext cx="9451086" cy="2586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EE465F-10A2-2558-8C40-854A01781FBF}"/>
              </a:ext>
            </a:extLst>
          </p:cNvPr>
          <p:cNvCxnSpPr>
            <a:cxnSpLocks/>
          </p:cNvCxnSpPr>
          <p:nvPr userDrawn="1"/>
        </p:nvCxnSpPr>
        <p:spPr>
          <a:xfrm>
            <a:off x="0" y="6553200"/>
            <a:ext cx="9372600" cy="0"/>
          </a:xfrm>
          <a:prstGeom prst="line">
            <a:avLst/>
          </a:prstGeom>
          <a:ln w="19050">
            <a:solidFill>
              <a:srgbClr val="FFD80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023D931E-47C4-683D-5F5F-08298A4974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6369851"/>
            <a:ext cx="2528952" cy="3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90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41D6D2-5C28-FCF0-D87D-41AF4598ADA9}"/>
              </a:ext>
            </a:extLst>
          </p:cNvPr>
          <p:cNvGrpSpPr/>
          <p:nvPr userDrawn="1"/>
        </p:nvGrpSpPr>
        <p:grpSpPr>
          <a:xfrm>
            <a:off x="0" y="0"/>
            <a:ext cx="12192000" cy="735214"/>
            <a:chOff x="0" y="0"/>
            <a:chExt cx="12192000" cy="7352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994CC89-7CEA-4FEC-6750-E75E544EA6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57"/>
              <a:ext cx="12192000" cy="7277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588883-CE31-193C-6FE2-847AF923FE69}"/>
                </a:ext>
              </a:extLst>
            </p:cNvPr>
            <p:cNvSpPr txBox="1"/>
            <p:nvPr/>
          </p:nvSpPr>
          <p:spPr>
            <a:xfrm>
              <a:off x="0" y="0"/>
              <a:ext cx="12192000" cy="73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sz="4000" b="0" i="0" u="none" strike="noStrike" kern="0" cap="none" spc="-1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rlito"/>
                  <a:ea typeface="+mj-ea"/>
                </a:rPr>
                <a:t> </a:t>
              </a:r>
              <a:endParaRPr lang="en-US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F09CE-65B7-ADDC-CD6E-C8E51BB52E4F}"/>
              </a:ext>
            </a:extLst>
          </p:cNvPr>
          <p:cNvCxnSpPr>
            <a:cxnSpLocks/>
          </p:cNvCxnSpPr>
          <p:nvPr userDrawn="1"/>
        </p:nvCxnSpPr>
        <p:spPr>
          <a:xfrm>
            <a:off x="0" y="6553200"/>
            <a:ext cx="9372600" cy="0"/>
          </a:xfrm>
          <a:prstGeom prst="line">
            <a:avLst/>
          </a:prstGeom>
          <a:ln w="19050">
            <a:solidFill>
              <a:srgbClr val="FFD80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ECC7DDA5-8CF0-4A04-A7E4-E61ED6F584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6369851"/>
            <a:ext cx="2528952" cy="3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older 2">
            <a:extLst>
              <a:ext uri="{FF2B5EF4-FFF2-40B4-BE49-F238E27FC236}">
                <a16:creationId xmlns:a16="http://schemas.microsoft.com/office/drawing/2014/main" id="{400EE181-5351-151C-BA3B-7E7924B17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59830"/>
            <a:ext cx="11963400" cy="615553"/>
          </a:xfrm>
        </p:spPr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r>
              <a:rPr lang="en-US" dirty="0"/>
              <a:t>Add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16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70456" y="1837131"/>
            <a:ext cx="9451086" cy="2586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6989" y="1540509"/>
            <a:ext cx="10929620" cy="31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 descr="{&quot;HashCode&quot;:1235388660,&quot;Placement&quot;:&quot;Footer&quot;,&quot;Top&quot;:525.346863,&quot;Left&quot;:462.094818,&quot;SlideWidth&quot;:960,&quot;SlideHeight&quot;:540}"/>
          <p:cNvSpPr txBox="1"/>
          <p:nvPr/>
        </p:nvSpPr>
        <p:spPr>
          <a:xfrm>
            <a:off x="5868604" y="6671905"/>
            <a:ext cx="454791" cy="18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626469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Visualization Images - Free Download on Freepik">
            <a:extLst>
              <a:ext uri="{FF2B5EF4-FFF2-40B4-BE49-F238E27FC236}">
                <a16:creationId xmlns:a16="http://schemas.microsoft.com/office/drawing/2014/main" id="{CA159194-6906-3E9B-CC7E-545138AC9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2" y="0"/>
            <a:ext cx="12344401" cy="68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749C-17F1-7E91-A575-9227FCA51823}"/>
              </a:ext>
            </a:extLst>
          </p:cNvPr>
          <p:cNvSpPr/>
          <p:nvPr/>
        </p:nvSpPr>
        <p:spPr>
          <a:xfrm>
            <a:off x="-152400" y="0"/>
            <a:ext cx="12344400" cy="6858000"/>
          </a:xfrm>
          <a:prstGeom prst="rect">
            <a:avLst/>
          </a:prstGeom>
          <a:solidFill>
            <a:srgbClr val="003768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8C8A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1DD11-1443-DB76-8FF9-659A6F15AA43}"/>
              </a:ext>
            </a:extLst>
          </p:cNvPr>
          <p:cNvSpPr txBox="1"/>
          <p:nvPr/>
        </p:nvSpPr>
        <p:spPr>
          <a:xfrm>
            <a:off x="2590800" y="381000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DSA5400</a:t>
            </a:r>
            <a:endParaRPr lang="en-US" sz="6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Leelawadee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B5CB9-66D3-A175-3587-FF23F9716912}"/>
              </a:ext>
            </a:extLst>
          </p:cNvPr>
          <p:cNvSpPr txBox="1"/>
          <p:nvPr/>
        </p:nvSpPr>
        <p:spPr>
          <a:xfrm>
            <a:off x="2554705" y="1509534"/>
            <a:ext cx="9448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8000" b="1" i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defRPr>
            </a:lvl1pPr>
          </a:lstStyle>
          <a:p>
            <a:r>
              <a:rPr lang="en-US" sz="5400" dirty="0"/>
              <a:t>Visual Data Exploration</a:t>
            </a:r>
          </a:p>
        </p:txBody>
      </p:sp>
      <p:pic>
        <p:nvPicPr>
          <p:cNvPr id="19" name="Slide">
            <a:extLst>
              <a:ext uri="{FF2B5EF4-FFF2-40B4-BE49-F238E27FC236}">
                <a16:creationId xmlns:a16="http://schemas.microsoft.com/office/drawing/2014/main" id="{571855EC-D0F0-2175-3072-5308B9DD4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4640" r="78304"/>
          <a:stretch/>
        </p:blipFill>
        <p:spPr>
          <a:xfrm>
            <a:off x="-152404" y="208509"/>
            <a:ext cx="1900314" cy="4698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8DE0C5-3256-0635-E0A7-9AFEFE665795}"/>
              </a:ext>
            </a:extLst>
          </p:cNvPr>
          <p:cNvSpPr txBox="1"/>
          <p:nvPr/>
        </p:nvSpPr>
        <p:spPr>
          <a:xfrm>
            <a:off x="152400" y="6143833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600" dirty="0">
                <a:solidFill>
                  <a:srgbClr val="FEDE05"/>
                </a:solidFill>
                <a:latin typeface="Meiryo UI" panose="020B0400000000000000" pitchFamily="34" charset="-128"/>
                <a:ea typeface="Meiryo UI" panose="020B0400000000000000" pitchFamily="34" charset="-128"/>
              </a:rPr>
              <a:t>Michael Dupin, Ph.D.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2B1F23-9A5A-0538-9DF4-B872550A47C7}"/>
              </a:ext>
            </a:extLst>
          </p:cNvPr>
          <p:cNvGrpSpPr/>
          <p:nvPr/>
        </p:nvGrpSpPr>
        <p:grpSpPr>
          <a:xfrm>
            <a:off x="797758" y="5141419"/>
            <a:ext cx="10749134" cy="646331"/>
            <a:chOff x="2976486" y="4436360"/>
            <a:chExt cx="7467600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F1158F-349A-A79B-23AB-E39A5D530A7C}"/>
                </a:ext>
              </a:extLst>
            </p:cNvPr>
            <p:cNvSpPr txBox="1"/>
            <p:nvPr/>
          </p:nvSpPr>
          <p:spPr>
            <a:xfrm>
              <a:off x="3679533" y="4436360"/>
              <a:ext cx="61270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>
                  <a:solidFill>
                    <a:srgbClr val="FEDE0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Module 5: </a:t>
              </a:r>
              <a:r>
                <a:rPr lang="en-US" sz="3600" b="1" dirty="0" err="1">
                  <a:solidFill>
                    <a:srgbClr val="FEDE0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xxxxxx</a:t>
              </a:r>
              <a:endParaRPr lang="en-US" sz="3600" b="1" dirty="0">
                <a:solidFill>
                  <a:srgbClr val="FEDE05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9B9E77-1E8A-9E39-404E-74D670B1F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6486" y="4797623"/>
              <a:ext cx="489385" cy="0"/>
            </a:xfrm>
            <a:prstGeom prst="line">
              <a:avLst/>
            </a:prstGeom>
            <a:ln w="57150">
              <a:solidFill>
                <a:srgbClr val="FED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808548-D8C0-BAE8-35E2-1C79DDA8B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810" y="4797623"/>
              <a:ext cx="539276" cy="0"/>
            </a:xfrm>
            <a:prstGeom prst="line">
              <a:avLst/>
            </a:prstGeom>
            <a:ln w="57150">
              <a:solidFill>
                <a:srgbClr val="FED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A9C34-6C1B-C4D3-6220-5A123A176B82}"/>
              </a:ext>
            </a:extLst>
          </p:cNvPr>
          <p:cNvSpPr/>
          <p:nvPr/>
        </p:nvSpPr>
        <p:spPr>
          <a:xfrm>
            <a:off x="1219200" y="1066800"/>
            <a:ext cx="67733" cy="381000"/>
          </a:xfrm>
          <a:prstGeom prst="rect">
            <a:avLst/>
          </a:prstGeom>
          <a:solidFill>
            <a:srgbClr val="0037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245F50-2211-80EA-1726-4049EB000708}"/>
              </a:ext>
            </a:extLst>
          </p:cNvPr>
          <p:cNvSpPr/>
          <p:nvPr/>
        </p:nvSpPr>
        <p:spPr>
          <a:xfrm>
            <a:off x="1286933" y="1062952"/>
            <a:ext cx="160867" cy="245533"/>
          </a:xfrm>
          <a:prstGeom prst="rect">
            <a:avLst/>
          </a:prstGeom>
          <a:solidFill>
            <a:srgbClr val="FFD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C4B42E-B69A-D3A0-1A56-A73405B1E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9" t="52762" b="-1"/>
          <a:stretch/>
        </p:blipFill>
        <p:spPr>
          <a:xfrm>
            <a:off x="152400" y="2613664"/>
            <a:ext cx="2587648" cy="2346955"/>
          </a:xfrm>
          <a:prstGeom prst="triangle">
            <a:avLst>
              <a:gd name="adj" fmla="val 77968"/>
            </a:avLst>
          </a:prstGeom>
        </p:spPr>
      </p:pic>
    </p:spTree>
    <p:extLst>
      <p:ext uri="{BB962C8B-B14F-4D97-AF65-F5344CB8AC3E}">
        <p14:creationId xmlns:p14="http://schemas.microsoft.com/office/powerpoint/2010/main" val="43290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1E7ED-4D05-1589-5279-FC648F79A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57" y="3685580"/>
            <a:ext cx="2243920" cy="220818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B016F29-2EB1-1361-8ED4-2DFEBE34E59C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Exploratory  Data Analysis  (EDA) Review</a:t>
            </a: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C77EAFCD-0B14-FED9-D163-4C17929366F7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C000"/>
                </a:solidFill>
                <a:latin typeface="Söhne"/>
              </a:rPr>
              <a:t>More Examples with R and Tableau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pic>
        <p:nvPicPr>
          <p:cNvPr id="2050" name="Picture 2" descr="Home - Tableau for Data Visualization - LibGuides at Xavier ...">
            <a:extLst>
              <a:ext uri="{FF2B5EF4-FFF2-40B4-BE49-F238E27FC236}">
                <a16:creationId xmlns:a16="http://schemas.microsoft.com/office/drawing/2014/main" id="{CA5B9DC2-4A16-E69E-4666-46613B15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494" y="3884710"/>
            <a:ext cx="3115518" cy="17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09348-865A-147C-58DB-0C30B3335921}"/>
              </a:ext>
            </a:extLst>
          </p:cNvPr>
          <p:cNvSpPr txBox="1"/>
          <p:nvPr/>
        </p:nvSpPr>
        <p:spPr>
          <a:xfrm>
            <a:off x="6701294" y="5785122"/>
            <a:ext cx="30205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Module 5 - Tableau Exhibits EDA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6D27B-1702-F67B-2662-77F4044C0DDF}"/>
              </a:ext>
            </a:extLst>
          </p:cNvPr>
          <p:cNvSpPr txBox="1"/>
          <p:nvPr/>
        </p:nvSpPr>
        <p:spPr>
          <a:xfrm>
            <a:off x="2353236" y="5659958"/>
            <a:ext cx="1983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week-5-eda-plots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8FC3EC6-B1FE-9149-3AF5-4B88E5F8449E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Diagnostics and Treatments</a:t>
            </a: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CEDA4EDA-E519-C619-E0A3-84C7B261519A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C000"/>
                </a:solidFill>
                <a:latin typeface="Söhne"/>
              </a:rPr>
              <a:t>Getting into the Metadata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A1F74-93BF-7242-B594-2516F0EFBDAD}"/>
              </a:ext>
            </a:extLst>
          </p:cNvPr>
          <p:cNvSpPr txBox="1"/>
          <p:nvPr/>
        </p:nvSpPr>
        <p:spPr>
          <a:xfrm>
            <a:off x="7600055" y="5160678"/>
            <a:ext cx="3250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Prep: Diagnostic -  Customer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  <a:sym typeface="Arial"/>
              </a:rPr>
              <a:t>Meta Data Analysis – Sample Outputs</a:t>
            </a:r>
            <a:endParaRPr sz="3200" b="1" dirty="0">
              <a:latin typeface="Calibri"/>
              <a:cs typeface="Calibri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48778-9D84-E364-C3BF-67B2F3CF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62" y="928149"/>
            <a:ext cx="10285476" cy="53448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  <a:sym typeface="Arial"/>
              </a:rPr>
              <a:t>Meta Data Analysis – Sample Categorical Variables Outputs</a:t>
            </a:r>
            <a:endParaRPr sz="3200" b="1" dirty="0">
              <a:latin typeface="Calibri"/>
              <a:cs typeface="Calibri"/>
              <a:sym typeface="Arial"/>
            </a:endParaRPr>
          </a:p>
        </p:txBody>
      </p:sp>
      <p:graphicFrame>
        <p:nvGraphicFramePr>
          <p:cNvPr id="175" name="Google Shape;175;p23"/>
          <p:cNvGraphicFramePr/>
          <p:nvPr>
            <p:extLst>
              <p:ext uri="{D42A27DB-BD31-4B8C-83A1-F6EECF244321}">
                <p14:modId xmlns:p14="http://schemas.microsoft.com/office/powerpoint/2010/main" val="1363058288"/>
              </p:ext>
            </p:extLst>
          </p:nvPr>
        </p:nvGraphicFramePr>
        <p:xfrm>
          <a:off x="477160" y="840452"/>
          <a:ext cx="5132700" cy="1083664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70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Region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7222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1009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20.18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1009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20.18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995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19.9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2004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40.08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1003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20.06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3007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60.14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966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19.32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3973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79.46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1027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20.54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875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6" name="Google Shape;176;p23"/>
          <p:cNvGraphicFramePr/>
          <p:nvPr>
            <p:extLst>
              <p:ext uri="{D42A27DB-BD31-4B8C-83A1-F6EECF244321}">
                <p14:modId xmlns:p14="http://schemas.microsoft.com/office/powerpoint/2010/main" val="964927694"/>
              </p:ext>
            </p:extLst>
          </p:nvPr>
        </p:nvGraphicFramePr>
        <p:xfrm>
          <a:off x="466492" y="2137339"/>
          <a:ext cx="5132700" cy="1394307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70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2900"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JobCategory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6666"/>
                        </a:lnSpc>
                        <a:spcBef>
                          <a:spcPts val="1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1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Times New Roman"/>
                      </a:endParaRPr>
                    </a:p>
                  </a:txBody>
                  <a:tcPr marL="0" marR="0" marT="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065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15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0.3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15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0.3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Agriculture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212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4.24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227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4.54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Crafts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452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9.04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679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13.58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127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Labor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686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13.72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1365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27.3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Professional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1380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27.6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2745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54.9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Sales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445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1635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44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32.7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44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4380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44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87.6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44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Service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620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12.4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875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7" name="Google Shape;177;p23"/>
          <p:cNvGraphicFramePr/>
          <p:nvPr>
            <p:extLst>
              <p:ext uri="{D42A27DB-BD31-4B8C-83A1-F6EECF244321}">
                <p14:modId xmlns:p14="http://schemas.microsoft.com/office/powerpoint/2010/main" val="2972045610"/>
              </p:ext>
            </p:extLst>
          </p:nvPr>
        </p:nvGraphicFramePr>
        <p:xfrm>
          <a:off x="5928366" y="840504"/>
          <a:ext cx="5133975" cy="618062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7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525">
                <a:tc>
                  <a:txBody>
                    <a:bodyPr/>
                    <a:lstStyle/>
                    <a:p>
                      <a:pPr marL="63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UnionMember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7222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4244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84.88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4244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84.88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381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Yes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756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15.12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875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8" name="Google Shape;178;p23"/>
          <p:cNvGraphicFramePr/>
          <p:nvPr>
            <p:extLst>
              <p:ext uri="{D42A27DB-BD31-4B8C-83A1-F6EECF244321}">
                <p14:modId xmlns:p14="http://schemas.microsoft.com/office/powerpoint/2010/main" val="2585733691"/>
              </p:ext>
            </p:extLst>
          </p:nvPr>
        </p:nvGraphicFramePr>
        <p:xfrm>
          <a:off x="5896361" y="1678704"/>
          <a:ext cx="5133975" cy="618062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7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LoanDefault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7222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3829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76.58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3829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76.58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381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Yes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1171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23.42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875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9" name="Google Shape;179;p23"/>
          <p:cNvGraphicFramePr/>
          <p:nvPr>
            <p:extLst>
              <p:ext uri="{D42A27DB-BD31-4B8C-83A1-F6EECF244321}">
                <p14:modId xmlns:p14="http://schemas.microsoft.com/office/powerpoint/2010/main" val="4138042792"/>
              </p:ext>
            </p:extLst>
          </p:nvPr>
        </p:nvGraphicFramePr>
        <p:xfrm>
          <a:off x="5919215" y="2516873"/>
          <a:ext cx="5137150" cy="773305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68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2250">
                <a:tc>
                  <a:txBody>
                    <a:bodyPr/>
                    <a:lstStyle/>
                    <a:p>
                      <a:pPr marL="0" marR="889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CarOwnership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6111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651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19050" lvl="0" indent="0" algn="ctr" rtl="0">
                        <a:lnSpc>
                          <a:spcPct val="116111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13334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-1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6350" marB="0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497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63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9.94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63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497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63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6195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9.94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63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Lease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799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15.98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1296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6195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25.92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8255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Own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3704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74.08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7465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0" name="Google Shape;180;p23"/>
          <p:cNvGraphicFramePr/>
          <p:nvPr>
            <p:extLst>
              <p:ext uri="{D42A27DB-BD31-4B8C-83A1-F6EECF244321}">
                <p14:modId xmlns:p14="http://schemas.microsoft.com/office/powerpoint/2010/main" val="4064612551"/>
              </p:ext>
            </p:extLst>
          </p:nvPr>
        </p:nvGraphicFramePr>
        <p:xfrm>
          <a:off x="5887211" y="3428225"/>
          <a:ext cx="5133975" cy="772035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5425">
                <a:tc>
                  <a:txBody>
                    <a:bodyPr/>
                    <a:lstStyle/>
                    <a:p>
                      <a:pPr marL="0" marR="1651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CarBrand</a:t>
                      </a:r>
                      <a:endParaRPr lang="en-US"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lang="en-US"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lang="en-US"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lang="en-US"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8888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lang="en-US"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841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lang="en-US"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21590" lvl="0" indent="0" algn="ctr" rtl="0">
                        <a:lnSpc>
                          <a:spcPct val="118888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lang="en-US"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14604" lvl="0" indent="0" algn="ctr" rtl="0">
                        <a:lnSpc>
                          <a:spcPct val="11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-1</a:t>
                      </a:r>
                      <a:endParaRPr lang="en-US"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3175" marB="0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497</a:t>
                      </a:r>
                      <a:endParaRPr lang="en-US"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31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9.94</a:t>
                      </a:r>
                      <a:endParaRPr lang="en-US"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31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497</a:t>
                      </a:r>
                      <a:endParaRPr lang="en-US"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31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11944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9.94</a:t>
                      </a:r>
                    </a:p>
                  </a:txBody>
                  <a:tcPr marL="0" marR="0" marT="31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600">
                <a:tc>
                  <a:txBody>
                    <a:bodyPr/>
                    <a:lstStyle/>
                    <a:p>
                      <a:pPr marL="0" marR="17145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Domestic</a:t>
                      </a:r>
                      <a:endParaRPr lang="en-US"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2550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2287</a:t>
                      </a:r>
                      <a:endParaRPr lang="en-US"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45.74</a:t>
                      </a: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2784</a:t>
                      </a: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55.68</a:t>
                      </a:r>
                      <a:endParaRPr lang="en-US"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255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15875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Foreign</a:t>
                      </a:r>
                      <a:endParaRPr lang="en-US"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2216</a:t>
                      </a: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44.32</a:t>
                      </a: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lang="en-US"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3937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1" name="Google Shape;181;p23"/>
          <p:cNvGraphicFramePr/>
          <p:nvPr>
            <p:extLst>
              <p:ext uri="{D42A27DB-BD31-4B8C-83A1-F6EECF244321}">
                <p14:modId xmlns:p14="http://schemas.microsoft.com/office/powerpoint/2010/main" val="3012580098"/>
              </p:ext>
            </p:extLst>
          </p:nvPr>
        </p:nvGraphicFramePr>
        <p:xfrm>
          <a:off x="466492" y="3659852"/>
          <a:ext cx="5132700" cy="1083664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70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CreditCard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7222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AMEX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986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19.72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986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19.72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Disc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1344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26.88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2330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46.6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Mast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1200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3530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70.6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Othe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223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4.46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3753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4604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75.06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Visa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1247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24.94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875" lvl="0" indent="0" algn="r" rtl="0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2" name="Google Shape;182;p23"/>
          <p:cNvGraphicFramePr/>
          <p:nvPr>
            <p:extLst>
              <p:ext uri="{D42A27DB-BD31-4B8C-83A1-F6EECF244321}">
                <p14:modId xmlns:p14="http://schemas.microsoft.com/office/powerpoint/2010/main" val="740672289"/>
              </p:ext>
            </p:extLst>
          </p:nvPr>
        </p:nvGraphicFramePr>
        <p:xfrm>
          <a:off x="5908547" y="4399050"/>
          <a:ext cx="5132700" cy="618712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70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EquipmentRental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7222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3296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65.92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3296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65.92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381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Yes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1704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34.08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875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3" name="Google Shape;183;p23"/>
          <p:cNvGraphicFramePr/>
          <p:nvPr>
            <p:extLst>
              <p:ext uri="{D42A27DB-BD31-4B8C-83A1-F6EECF244321}">
                <p14:modId xmlns:p14="http://schemas.microsoft.com/office/powerpoint/2010/main" val="1586588693"/>
              </p:ext>
            </p:extLst>
          </p:nvPr>
        </p:nvGraphicFramePr>
        <p:xfrm>
          <a:off x="5951218" y="5217438"/>
          <a:ext cx="5132700" cy="618712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70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17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Multiline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7222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2558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51.16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2558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51.16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381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Yes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2442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48.84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875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4" name="Google Shape;184;p23"/>
          <p:cNvGraphicFramePr/>
          <p:nvPr>
            <p:extLst>
              <p:ext uri="{D42A27DB-BD31-4B8C-83A1-F6EECF244321}">
                <p14:modId xmlns:p14="http://schemas.microsoft.com/office/powerpoint/2010/main" val="1392000423"/>
              </p:ext>
            </p:extLst>
          </p:nvPr>
        </p:nvGraphicFramePr>
        <p:xfrm>
          <a:off x="498354" y="4911108"/>
          <a:ext cx="5133975" cy="618062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7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525">
                <a:tc>
                  <a:txBody>
                    <a:bodyPr/>
                    <a:lstStyle/>
                    <a:p>
                      <a:pPr marL="444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EBilling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7222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114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3257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65.14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3257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65.14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381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Yes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1743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34.86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875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5" name="Google Shape;185;p23"/>
          <p:cNvGraphicFramePr/>
          <p:nvPr>
            <p:extLst>
              <p:ext uri="{D42A27DB-BD31-4B8C-83A1-F6EECF244321}">
                <p14:modId xmlns:p14="http://schemas.microsoft.com/office/powerpoint/2010/main" val="503750615"/>
              </p:ext>
            </p:extLst>
          </p:nvPr>
        </p:nvGraphicFramePr>
        <p:xfrm>
          <a:off x="477011" y="5708166"/>
          <a:ext cx="5132700" cy="618712"/>
        </p:xfrm>
        <a:graphic>
          <a:graphicData uri="http://schemas.openxmlformats.org/drawingml/2006/table">
            <a:tbl>
              <a:tblPr firstRow="1" bandRow="1">
                <a:noFill/>
                <a:tableStyleId>{8992929B-97B3-42D6-B09C-726E9DC22E2D}</a:tableStyleId>
              </a:tblPr>
              <a:tblGrid>
                <a:gridCol w="170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OwnsMobileDevice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041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301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0096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118745" marR="0" lvl="0" indent="0" algn="l" rtl="0">
                        <a:lnSpc>
                          <a:spcPct val="117222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Frequency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Cumulative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Percent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No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2604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52.08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2604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52.08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75">
                <a:tc>
                  <a:txBody>
                    <a:bodyPr/>
                    <a:lstStyle/>
                    <a:p>
                      <a:pPr marL="3810" marR="0" lvl="0" indent="0" algn="ct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Yes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2396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143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47.92</a:t>
                      </a:r>
                      <a:endParaRPr sz="900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5000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875" lvl="0" indent="0" algn="r" rtl="0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100</a:t>
                      </a:r>
                      <a:endParaRPr sz="90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5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  <a:sym typeface="Arial"/>
              </a:rPr>
              <a:t>Meta Data Analysis – Sample Categorical Variables Outputs</a:t>
            </a:r>
            <a:endParaRPr sz="3200" b="1" dirty="0">
              <a:latin typeface="Calibri"/>
              <a:cs typeface="Calibri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C9659-59B2-C302-F231-C0B8A4AA1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26" y="1646970"/>
            <a:ext cx="8518035" cy="3914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FA1C41-F6B3-0B7E-AE97-E72F516FCF06}"/>
              </a:ext>
            </a:extLst>
          </p:cNvPr>
          <p:cNvSpPr/>
          <p:nvPr/>
        </p:nvSpPr>
        <p:spPr>
          <a:xfrm>
            <a:off x="4363345" y="3946036"/>
            <a:ext cx="337530" cy="1595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5B41E4-8E85-7AF9-37FF-6D84877A5DDB}"/>
              </a:ext>
            </a:extLst>
          </p:cNvPr>
          <p:cNvSpPr/>
          <p:nvPr/>
        </p:nvSpPr>
        <p:spPr>
          <a:xfrm>
            <a:off x="5455715" y="3982857"/>
            <a:ext cx="337530" cy="1227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D7EAD3-854A-1EAA-9069-4794A403AE09}"/>
              </a:ext>
            </a:extLst>
          </p:cNvPr>
          <p:cNvSpPr/>
          <p:nvPr/>
        </p:nvSpPr>
        <p:spPr>
          <a:xfrm>
            <a:off x="6548085" y="3939900"/>
            <a:ext cx="644376" cy="1227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3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  <a:sym typeface="Arial"/>
              </a:rPr>
              <a:t>Meta Data Analysis – Initial Variable Exclusions</a:t>
            </a:r>
            <a:endParaRPr sz="3200" b="1" dirty="0">
              <a:latin typeface="Calibri"/>
              <a:cs typeface="Calibri"/>
              <a:sym typeface="Arial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661987" y="1277007"/>
            <a:ext cx="11096625" cy="410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648970" lvl="0" indent="-343535" algn="l" rtl="0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list of variables such as the following are quickly dropped after meta data  analysis: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2800" marR="0" lvl="1" indent="-343535" algn="l" rtl="0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with more than 95% or 99% missing values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2800" marR="0" lvl="1" indent="-343535" algn="l" rtl="0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with constant values (all records have the same value)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2800" marR="0" lvl="1" indent="-343535" algn="l" rtl="0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with sparse distribution (e.g., 99% of the records have the same value)</a:t>
            </a:r>
          </a:p>
          <a:p>
            <a:pPr marL="812800" marR="0" lvl="1" indent="-343535" algn="l" rtl="0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738505" lvl="0" indent="-343535" algn="l" rtl="0">
              <a:lnSpc>
                <a:spcPct val="107100"/>
              </a:lnSpc>
              <a:spcBef>
                <a:spcPts val="7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that cannot be used as model predictors such as IDs, match key  fields and post-reference date variables can also be dropped</a:t>
            </a:r>
          </a:p>
          <a:p>
            <a:pPr marL="355600" marR="738505" lvl="0" indent="-343535" algn="l" rtl="0">
              <a:lnSpc>
                <a:spcPct val="107100"/>
              </a:lnSpc>
              <a:spcBef>
                <a:spcPts val="7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444500" lvl="0" indent="-343535" algn="l" rtl="0">
              <a:lnSpc>
                <a:spcPct val="107100"/>
              </a:lnSpc>
              <a:spcBef>
                <a:spcPts val="89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Univariate statistics are reviewed to provide more insights about the variable distributions and to take note of variables with outliers to be targeted for  variable transformation and recode</a:t>
            </a:r>
            <a:endParaRPr lang="en-US" dirty="0">
              <a:solidFill>
                <a:schemeClr val="dk1"/>
              </a:solidFill>
            </a:endParaRPr>
          </a:p>
          <a:p>
            <a:pPr marL="12065" marR="444500" lvl="0" algn="l" rtl="0">
              <a:lnSpc>
                <a:spcPct val="107100"/>
              </a:lnSpc>
              <a:spcBef>
                <a:spcPts val="89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11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444500" lvl="0" algn="l" rtl="0">
              <a:lnSpc>
                <a:spcPct val="107100"/>
              </a:lnSpc>
              <a:spcBef>
                <a:spcPts val="89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1100" b="1" i="1" dirty="0">
              <a:solidFill>
                <a:schemeClr val="dk1"/>
              </a:solidFill>
            </a:endParaRPr>
          </a:p>
          <a:p>
            <a:pPr marL="12065" marR="444500" lvl="0" algn="l" rtl="0">
              <a:lnSpc>
                <a:spcPct val="107100"/>
              </a:lnSpc>
              <a:spcBef>
                <a:spcPts val="89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1100" b="1" i="1" dirty="0">
                <a:solidFill>
                  <a:srgbClr val="1F487C"/>
                </a:solidFill>
                <a:latin typeface="Arial"/>
                <a:ea typeface="Arial"/>
                <a:cs typeface="Arial"/>
                <a:sym typeface="Arial"/>
              </a:rPr>
              <a:t>But some variables with high% of missing can be useful for targeting in marketing campaigns  although they are not viable for modeling, e.g., life events such as change of marital status, new baby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72D392-7687-A7F7-8DD7-A428EDE42232}"/>
              </a:ext>
            </a:extLst>
          </p:cNvPr>
          <p:cNvSpPr/>
          <p:nvPr/>
        </p:nvSpPr>
        <p:spPr>
          <a:xfrm>
            <a:off x="885755" y="2989075"/>
            <a:ext cx="4001359" cy="2017501"/>
          </a:xfrm>
          <a:prstGeom prst="roundRect">
            <a:avLst>
              <a:gd name="adj" fmla="val 371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B06242-FFD3-7D8A-963C-FBD41B453B53}"/>
              </a:ext>
            </a:extLst>
          </p:cNvPr>
          <p:cNvSpPr/>
          <p:nvPr/>
        </p:nvSpPr>
        <p:spPr>
          <a:xfrm>
            <a:off x="4975813" y="953666"/>
            <a:ext cx="4001359" cy="1190424"/>
          </a:xfrm>
          <a:prstGeom prst="roundRect">
            <a:avLst>
              <a:gd name="adj" fmla="val 371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8AC173-EFF5-EFF6-D0F5-9E139D50222F}"/>
              </a:ext>
            </a:extLst>
          </p:cNvPr>
          <p:cNvSpPr/>
          <p:nvPr/>
        </p:nvSpPr>
        <p:spPr>
          <a:xfrm>
            <a:off x="6367988" y="2363528"/>
            <a:ext cx="5450788" cy="3406012"/>
          </a:xfrm>
          <a:prstGeom prst="roundRect">
            <a:avLst>
              <a:gd name="adj" fmla="val 371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Google Shape;197;p25"/>
          <p:cNvSpPr txBox="1"/>
          <p:nvPr/>
        </p:nvSpPr>
        <p:spPr>
          <a:xfrm>
            <a:off x="885755" y="1448061"/>
            <a:ext cx="321093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q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Outliers and anomalies</a:t>
            </a: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q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Missing values</a:t>
            </a: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q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Poor quality data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1182399" y="5963288"/>
            <a:ext cx="99690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*** In general, you always want to keep both the original data columns and transformations available for analysis ***</a:t>
            </a:r>
            <a:endParaRPr sz="1200" i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599E1F-3820-DC1F-7734-9FC53296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Treatments / Transformations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F9CDD-2579-7CD9-9AD4-ACDF9DC67DBD}"/>
              </a:ext>
            </a:extLst>
          </p:cNvPr>
          <p:cNvSpPr txBox="1"/>
          <p:nvPr/>
        </p:nvSpPr>
        <p:spPr>
          <a:xfrm>
            <a:off x="4975813" y="963231"/>
            <a:ext cx="347168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Data cleansing</a:t>
            </a:r>
          </a:p>
          <a:p>
            <a:pPr lvl="1"/>
            <a:endParaRPr lang="en-US" sz="105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55600"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or isolate missing values</a:t>
            </a:r>
          </a:p>
          <a:p>
            <a:pPr marL="457200" lvl="1" indent="-355600"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or isolate outliers</a:t>
            </a:r>
          </a:p>
          <a:p>
            <a:pPr marL="457200" lvl="1" indent="-355600"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 or correct values when necessary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D96C9-469F-344B-199A-526BC41C4DEC}"/>
              </a:ext>
            </a:extLst>
          </p:cNvPr>
          <p:cNvSpPr txBox="1"/>
          <p:nvPr/>
        </p:nvSpPr>
        <p:spPr>
          <a:xfrm>
            <a:off x="367823" y="894093"/>
            <a:ext cx="328977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>
                <a:latin typeface="Calibri"/>
                <a:ea typeface="Calibri"/>
                <a:cs typeface="Calibri"/>
              </a:defRPr>
            </a:lvl1pPr>
          </a:lstStyle>
          <a:p>
            <a:r>
              <a:rPr lang="en-US" b="1" dirty="0">
                <a:solidFill>
                  <a:schemeClr val="bg2"/>
                </a:solidFill>
                <a:sym typeface="Calibri"/>
              </a:rPr>
              <a:t>Common problems</a:t>
            </a:r>
          </a:p>
        </p:txBody>
      </p:sp>
      <p:sp>
        <p:nvSpPr>
          <p:cNvPr id="8" name="Google Shape;217;p27">
            <a:extLst>
              <a:ext uri="{FF2B5EF4-FFF2-40B4-BE49-F238E27FC236}">
                <a16:creationId xmlns:a16="http://schemas.microsoft.com/office/drawing/2014/main" id="{0E15C54C-35FA-0840-5141-8EA0534F65A8}"/>
              </a:ext>
            </a:extLst>
          </p:cNvPr>
          <p:cNvSpPr txBox="1"/>
          <p:nvPr/>
        </p:nvSpPr>
        <p:spPr>
          <a:xfrm>
            <a:off x="953913" y="3053496"/>
            <a:ext cx="4863881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1">
              <a:buSzPct val="100000"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Impute outliers or missing values</a:t>
            </a:r>
          </a:p>
          <a:p>
            <a:pPr marL="101600" lvl="1">
              <a:buSzPct val="100000"/>
            </a:pPr>
            <a:endParaRPr lang="en-US" sz="10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28650" lvl="3" indent="-355600">
              <a:buSzPct val="100000"/>
              <a:buFont typeface="Calibri"/>
              <a:buChar char="-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Average values</a:t>
            </a:r>
          </a:p>
          <a:p>
            <a:pPr marL="628650" lvl="3" indent="-355600">
              <a:buSzPct val="100000"/>
              <a:buFont typeface="Calibri"/>
              <a:buChar char="-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Estimates (with model or not)</a:t>
            </a:r>
          </a:p>
          <a:p>
            <a:pPr marL="628650" lvl="3" indent="-355600">
              <a:buSzPct val="100000"/>
              <a:buFont typeface="Calibri"/>
              <a:buChar char="-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Regression</a:t>
            </a:r>
          </a:p>
          <a:p>
            <a:pPr marL="628650" lvl="3" indent="-355600">
              <a:buSzPct val="100000"/>
              <a:buFont typeface="Calibri"/>
              <a:buChar char="-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Other Model-Based Methods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83C0A-D2D4-3EFA-A94B-1076FA489319}"/>
              </a:ext>
            </a:extLst>
          </p:cNvPr>
          <p:cNvSpPr txBox="1"/>
          <p:nvPr/>
        </p:nvSpPr>
        <p:spPr>
          <a:xfrm>
            <a:off x="6475965" y="2421057"/>
            <a:ext cx="3788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Data normalization</a:t>
            </a:r>
          </a:p>
          <a:p>
            <a:pPr lvl="1"/>
            <a:endParaRPr lang="en-US" sz="18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13;p27">
            <a:extLst>
              <a:ext uri="{FF2B5EF4-FFF2-40B4-BE49-F238E27FC236}">
                <a16:creationId xmlns:a16="http://schemas.microsoft.com/office/drawing/2014/main" id="{B2027F34-5D7B-43DB-F3C6-77B68A4B72F9}"/>
              </a:ext>
            </a:extLst>
          </p:cNvPr>
          <p:cNvSpPr txBox="1"/>
          <p:nvPr/>
        </p:nvSpPr>
        <p:spPr>
          <a:xfrm>
            <a:off x="6876739" y="2817969"/>
            <a:ext cx="2589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latin typeface="Calibri"/>
                <a:ea typeface="Calibri"/>
                <a:cs typeface="Calibri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Calibri"/>
              </a:rPr>
              <a:t>Z-transform</a:t>
            </a:r>
          </a:p>
        </p:txBody>
      </p:sp>
      <p:pic>
        <p:nvPicPr>
          <p:cNvPr id="13" name="Google Shape;214;p27">
            <a:extLst>
              <a:ext uri="{FF2B5EF4-FFF2-40B4-BE49-F238E27FC236}">
                <a16:creationId xmlns:a16="http://schemas.microsoft.com/office/drawing/2014/main" id="{E6C0480F-016B-F6AF-3173-0E073CD5D820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7973" y="3161531"/>
            <a:ext cx="1392621" cy="75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5;p27">
            <a:extLst>
              <a:ext uri="{FF2B5EF4-FFF2-40B4-BE49-F238E27FC236}">
                <a16:creationId xmlns:a16="http://schemas.microsoft.com/office/drawing/2014/main" id="{D073CCC0-ADCC-19FF-9CE7-59FD0B53E72C}"/>
              </a:ext>
            </a:extLst>
          </p:cNvPr>
          <p:cNvPicPr preferRelativeResize="0"/>
          <p:nvPr/>
        </p:nvPicPr>
        <p:blipFill>
          <a:blip r:embed="rId5">
            <a:alphaModFix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0746" y="4299430"/>
            <a:ext cx="1767077" cy="4366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16;p27">
            <a:extLst>
              <a:ext uri="{FF2B5EF4-FFF2-40B4-BE49-F238E27FC236}">
                <a16:creationId xmlns:a16="http://schemas.microsoft.com/office/drawing/2014/main" id="{26AD5416-0255-75ED-98AA-FE5F580BCC68}"/>
              </a:ext>
            </a:extLst>
          </p:cNvPr>
          <p:cNvSpPr txBox="1"/>
          <p:nvPr/>
        </p:nvSpPr>
        <p:spPr>
          <a:xfrm>
            <a:off x="6876739" y="3811981"/>
            <a:ext cx="4102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Normalization - min/max scaling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16;p27">
            <a:extLst>
              <a:ext uri="{FF2B5EF4-FFF2-40B4-BE49-F238E27FC236}">
                <a16:creationId xmlns:a16="http://schemas.microsoft.com/office/drawing/2014/main" id="{FC576091-A5AB-AA7D-4876-8B22819A5A73}"/>
              </a:ext>
            </a:extLst>
          </p:cNvPr>
          <p:cNvSpPr txBox="1"/>
          <p:nvPr/>
        </p:nvSpPr>
        <p:spPr>
          <a:xfrm>
            <a:off x="6925772" y="4859870"/>
            <a:ext cx="4102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Log (or x^-N) Transform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5264C-03F2-C42E-2588-94B0AAADD19B}"/>
              </a:ext>
            </a:extLst>
          </p:cNvPr>
          <p:cNvSpPr txBox="1"/>
          <p:nvPr/>
        </p:nvSpPr>
        <p:spPr>
          <a:xfrm>
            <a:off x="7783868" y="5175495"/>
            <a:ext cx="6098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latin typeface="Calibri"/>
                <a:ea typeface="Calibri"/>
                <a:cs typeface="Calibri"/>
                <a:sym typeface="Calibri"/>
              </a:rPr>
              <a:t>x scaled = log (x)  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, or log (x+1) if x can be zero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Calibri"/>
                <a:ea typeface="Calibri"/>
                <a:cs typeface="Calibri"/>
                <a:sym typeface="Calibri"/>
              </a:rPr>
              <a:t>x scaled = x</a:t>
            </a:r>
            <a:r>
              <a:rPr lang="en-US" b="1" i="1" baseline="30000" dirty="0">
                <a:latin typeface="Calibri"/>
                <a:ea typeface="Calibri"/>
                <a:cs typeface="Calibri"/>
                <a:sym typeface="Calibri"/>
              </a:rPr>
              <a:t>-1/N 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, where N is 0.5 … 5 typically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62B0E-00C4-AC38-E26A-767B1DB83FC8}"/>
              </a:ext>
            </a:extLst>
          </p:cNvPr>
          <p:cNvSpPr txBox="1"/>
          <p:nvPr/>
        </p:nvSpPr>
        <p:spPr>
          <a:xfrm>
            <a:off x="997189" y="4267943"/>
            <a:ext cx="4001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Each have the possibility to match or distort the dataset being considered. </a:t>
            </a:r>
            <a:endParaRPr lang="en-US" sz="1200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9E9EF-0A80-FC24-8BCF-AFDB9BB3F055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Special Cases: Time, Space, and Clustering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FF9DD6-6A6F-ED44-FA57-ED900709DA6E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C000"/>
                </a:solidFill>
                <a:latin typeface="Söhne"/>
              </a:rPr>
              <a:t>Useful to know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2257C-2AA5-4DC3-623F-E56B9034911C}"/>
              </a:ext>
            </a:extLst>
          </p:cNvPr>
          <p:cNvSpPr txBox="1"/>
          <p:nvPr/>
        </p:nvSpPr>
        <p:spPr>
          <a:xfrm>
            <a:off x="7197978" y="5743685"/>
            <a:ext cx="1842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err="1"/>
              <a:t>Caribou_time_series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3CCEB-7055-C285-BF47-1ED64C31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620242"/>
            <a:ext cx="2243920" cy="2208189"/>
          </a:xfrm>
          <a:prstGeom prst="rect">
            <a:avLst/>
          </a:prstGeom>
        </p:spPr>
      </p:pic>
      <p:pic>
        <p:nvPicPr>
          <p:cNvPr id="7" name="Picture 2" descr="Home - Tableau for Data Visualization - LibGuides at Xavier ...">
            <a:extLst>
              <a:ext uri="{FF2B5EF4-FFF2-40B4-BE49-F238E27FC236}">
                <a16:creationId xmlns:a16="http://schemas.microsoft.com/office/drawing/2014/main" id="{71835FFF-32AC-76D7-6BEC-626D8D5B9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37" y="3819372"/>
            <a:ext cx="3115518" cy="17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3074CF-311F-49B3-D72E-A293F5B4A0C3}"/>
              </a:ext>
            </a:extLst>
          </p:cNvPr>
          <p:cNvSpPr txBox="1"/>
          <p:nvPr/>
        </p:nvSpPr>
        <p:spPr>
          <a:xfrm>
            <a:off x="1943867" y="5674542"/>
            <a:ext cx="1922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timeseries-example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/>
        </p:nvSpPr>
        <p:spPr>
          <a:xfrm>
            <a:off x="416474" y="1346600"/>
            <a:ext cx="4237821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Calibri"/>
              </a:rPr>
              <a:t>Thoughts to consider: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Font typeface="Calibri"/>
              <a:buChar char="-"/>
            </a:pPr>
            <a:r>
              <a:rPr lang="en-US" dirty="0">
                <a:sym typeface="Calibri"/>
              </a:rPr>
              <a:t>Make sure your variables are the right type</a:t>
            </a: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Font typeface="Calibri"/>
              <a:buChar char="-"/>
            </a:pPr>
            <a:endParaRPr dirty="0">
              <a:sym typeface="Calibri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Font typeface="Calibri"/>
              <a:buChar char="-"/>
            </a:pPr>
            <a:r>
              <a:rPr lang="en-US" dirty="0">
                <a:sym typeface="Calibri"/>
              </a:rPr>
              <a:t>Set useful tick intervals</a:t>
            </a: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Font typeface="Calibri"/>
              <a:buChar char="-"/>
            </a:pPr>
            <a:endParaRPr dirty="0">
              <a:sym typeface="Calibri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Font typeface="Calibri"/>
              <a:buChar char="-"/>
            </a:pPr>
            <a:r>
              <a:rPr lang="en-US" dirty="0">
                <a:sym typeface="Calibri"/>
              </a:rPr>
              <a:t>Be careful with gaps in data</a:t>
            </a:r>
            <a:endParaRPr dirty="0">
              <a:sym typeface="Calibri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02" y="3674998"/>
            <a:ext cx="4167393" cy="2720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0D35934-7067-F57E-8E7B-9518773A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615553"/>
          </a:xfrm>
        </p:spPr>
        <p:txBody>
          <a:bodyPr/>
          <a:lstStyle/>
          <a:p>
            <a:r>
              <a:rPr lang="en-US" dirty="0"/>
              <a:t>Plots with Time (Scatter and Line Plots)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FEDD0-BB2A-4FF0-6FB5-D173C1B7D0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929" y="984662"/>
            <a:ext cx="7239511" cy="4211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426262" y="826887"/>
            <a:ext cx="8160848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Any map is a combination of lines and points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often collected in shapefiles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Any visualization package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(R, Tableau,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has libraries for common boundaries.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geom_polygon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you can treat them like any object in a plot.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F65DA-FD90-87DA-F947-E5253495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615553"/>
          </a:xfr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Geospatial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FFBA2-2F53-0DA9-967F-945C2BCDD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56" y="2371061"/>
            <a:ext cx="5455627" cy="3373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A174D-9A3D-8073-8063-4A46E44CEB16}"/>
              </a:ext>
            </a:extLst>
          </p:cNvPr>
          <p:cNvSpPr txBox="1"/>
          <p:nvPr/>
        </p:nvSpPr>
        <p:spPr>
          <a:xfrm>
            <a:off x="6584907" y="1996407"/>
            <a:ext cx="1558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maps-example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FCE4C-51A6-DFEE-172A-B9D5B7D18E93}"/>
              </a:ext>
            </a:extLst>
          </p:cNvPr>
          <p:cNvSpPr txBox="1"/>
          <p:nvPr/>
        </p:nvSpPr>
        <p:spPr>
          <a:xfrm>
            <a:off x="1871758" y="2285504"/>
            <a:ext cx="1558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Maps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285E34-8E1A-0821-DC6E-B379C30A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17" y="2609576"/>
            <a:ext cx="5623383" cy="3617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Google Shape;74;p11"/>
          <p:cNvGraphicFramePr/>
          <p:nvPr>
            <p:extLst>
              <p:ext uri="{D42A27DB-BD31-4B8C-83A1-F6EECF244321}">
                <p14:modId xmlns:p14="http://schemas.microsoft.com/office/powerpoint/2010/main" val="1678620824"/>
              </p:ext>
            </p:extLst>
          </p:nvPr>
        </p:nvGraphicFramePr>
        <p:xfrm>
          <a:off x="381001" y="1742350"/>
          <a:ext cx="11430000" cy="441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9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9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7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850">
                <a:tc>
                  <a:txBody>
                    <a:bodyPr/>
                    <a:lstStyle/>
                    <a:p>
                      <a:pPr marL="3987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987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2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9941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3</a:t>
                      </a:r>
                      <a:endParaRPr sz="180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987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4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587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5</a:t>
                      </a:r>
                      <a:endParaRPr sz="180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4635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6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003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7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886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8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900"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Course learning objectives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Data, information, and knowledge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Intro to data visualization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Data as a competitive advantage</a:t>
                      </a:r>
                      <a:endParaRPr sz="13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CRISP framework</a:t>
                      </a:r>
                      <a:endParaRPr sz="13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Human perception and cognition</a:t>
                      </a:r>
                      <a:endParaRPr sz="1900" dirty="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types</a:t>
                      </a:r>
                      <a:endParaRPr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 to ML</a:t>
                      </a:r>
                      <a:endParaRPr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761D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Grammar of graphics</a:t>
                      </a:r>
                      <a:endParaRPr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EDA process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ggplot2 (Grammar of graphics continued)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rgbClr val="0070C0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Diagnosis and treatments</a:t>
                      </a:r>
                      <a:endParaRPr sz="1300" dirty="0">
                        <a:solidFill>
                          <a:srgbClr val="0070C0"/>
                        </a:solidFill>
                        <a:latin typeface="Arial"/>
                        <a:ea typeface="Calibri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rgbClr val="0070C0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Special cases: time, space, and clusters</a:t>
                      </a:r>
                      <a:endParaRPr sz="1900" dirty="0">
                        <a:solidFill>
                          <a:srgbClr val="0070C0"/>
                        </a:solidFill>
                        <a:latin typeface="Arial"/>
                        <a:ea typeface="Calibri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Segmentation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R Shiny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Segmentation and profiling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Tableau and other dashboards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50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Arial"/>
                        <a:buChar char="●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Course wrap-up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50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Arial"/>
                        <a:buChar char="●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Tableau</a:t>
                      </a:r>
                      <a:endParaRPr sz="1900" b="1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Introduction</a:t>
                      </a:r>
                      <a:endParaRPr sz="1600" u="none" strike="noStrike" cap="non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418465" marR="309880" lvl="0" indent="1777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Position Paper #1</a:t>
                      </a:r>
                      <a:endParaRPr sz="1600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10985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419100" marR="309880" lvl="0" indent="1778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Position Paper #2</a:t>
                      </a:r>
                      <a:endParaRPr sz="160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10985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222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0070C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Data Due Diligence Project</a:t>
                      </a:r>
                      <a:endParaRPr sz="1600" u="none" strike="noStrike" cap="none" dirty="0">
                        <a:solidFill>
                          <a:srgbClr val="0070C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028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Segmentation and Profiling Project</a:t>
                      </a:r>
                      <a:endParaRPr sz="1600" u="none" strike="noStrike" cap="non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01</a:t>
                      </a:r>
                      <a:endParaRPr sz="1600" b="1" u="none" strike="noStrike" cap="none">
                        <a:solidFill>
                          <a:srgbClr val="40404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02</a:t>
                      </a:r>
                      <a:endParaRPr sz="1600" b="1" u="none" strike="noStrike" cap="none">
                        <a:solidFill>
                          <a:srgbClr val="40404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03</a:t>
                      </a:r>
                      <a:endParaRPr sz="1600" b="1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04</a:t>
                      </a:r>
                      <a:endParaRPr sz="15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05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06</a:t>
                      </a:r>
                      <a:endParaRPr sz="15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07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08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" name="Google Shape;75;p11"/>
          <p:cNvSpPr/>
          <p:nvPr/>
        </p:nvSpPr>
        <p:spPr>
          <a:xfrm>
            <a:off x="0" y="-694"/>
            <a:ext cx="12192000" cy="736600"/>
          </a:xfrm>
          <a:custGeom>
            <a:avLst/>
            <a:gdLst/>
            <a:ahLst/>
            <a:cxnLst/>
            <a:rect l="l" t="t" r="r" b="b"/>
            <a:pathLst>
              <a:path w="12192000" h="736600" extrusionOk="0">
                <a:moveTo>
                  <a:pt x="12192000" y="0"/>
                </a:moveTo>
                <a:lnTo>
                  <a:pt x="0" y="0"/>
                </a:lnTo>
                <a:lnTo>
                  <a:pt x="0" y="736091"/>
                </a:lnTo>
                <a:lnTo>
                  <a:pt x="12192000" y="736091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Course Roadmap &amp; Assignments</a:t>
            </a:r>
            <a:endParaRPr sz="3200" b="1" dirty="0">
              <a:latin typeface="Calibri"/>
              <a:cs typeface="Calibri"/>
            </a:endParaRPr>
          </a:p>
        </p:txBody>
      </p:sp>
      <p:sp>
        <p:nvSpPr>
          <p:cNvPr id="2" name="Google Shape;96;p15">
            <a:extLst>
              <a:ext uri="{FF2B5EF4-FFF2-40B4-BE49-F238E27FC236}">
                <a16:creationId xmlns:a16="http://schemas.microsoft.com/office/drawing/2014/main" id="{39B61F2D-A152-988A-2B44-7D5D34DFBD05}"/>
              </a:ext>
            </a:extLst>
          </p:cNvPr>
          <p:cNvSpPr/>
          <p:nvPr/>
        </p:nvSpPr>
        <p:spPr>
          <a:xfrm>
            <a:off x="6637246" y="1062302"/>
            <a:ext cx="357906" cy="353651"/>
          </a:xfrm>
          <a:custGeom>
            <a:avLst/>
            <a:gdLst/>
            <a:ahLst/>
            <a:cxnLst/>
            <a:rect l="l" t="t" r="r" b="b"/>
            <a:pathLst>
              <a:path w="424814" h="426085" extrusionOk="0">
                <a:moveTo>
                  <a:pt x="333324" y="220903"/>
                </a:moveTo>
                <a:lnTo>
                  <a:pt x="332333" y="204647"/>
                </a:lnTo>
                <a:lnTo>
                  <a:pt x="329425" y="189052"/>
                </a:lnTo>
                <a:lnTo>
                  <a:pt x="324713" y="174155"/>
                </a:lnTo>
                <a:lnTo>
                  <a:pt x="318274" y="160020"/>
                </a:lnTo>
                <a:lnTo>
                  <a:pt x="294081" y="184264"/>
                </a:lnTo>
                <a:lnTo>
                  <a:pt x="297218" y="192951"/>
                </a:lnTo>
                <a:lnTo>
                  <a:pt x="299389" y="201980"/>
                </a:lnTo>
                <a:lnTo>
                  <a:pt x="300659" y="211315"/>
                </a:lnTo>
                <a:lnTo>
                  <a:pt x="301066" y="220903"/>
                </a:lnTo>
                <a:lnTo>
                  <a:pt x="293433" y="258559"/>
                </a:lnTo>
                <a:lnTo>
                  <a:pt x="272643" y="289394"/>
                </a:lnTo>
                <a:lnTo>
                  <a:pt x="241871" y="310235"/>
                </a:lnTo>
                <a:lnTo>
                  <a:pt x="204292" y="317881"/>
                </a:lnTo>
                <a:lnTo>
                  <a:pt x="166725" y="310235"/>
                </a:lnTo>
                <a:lnTo>
                  <a:pt x="135953" y="289394"/>
                </a:lnTo>
                <a:lnTo>
                  <a:pt x="115163" y="258559"/>
                </a:lnTo>
                <a:lnTo>
                  <a:pt x="107518" y="220903"/>
                </a:lnTo>
                <a:lnTo>
                  <a:pt x="115163" y="183248"/>
                </a:lnTo>
                <a:lnTo>
                  <a:pt x="135953" y="152412"/>
                </a:lnTo>
                <a:lnTo>
                  <a:pt x="166725" y="131572"/>
                </a:lnTo>
                <a:lnTo>
                  <a:pt x="204292" y="123926"/>
                </a:lnTo>
                <a:lnTo>
                  <a:pt x="213868" y="124409"/>
                </a:lnTo>
                <a:lnTo>
                  <a:pt x="223177" y="125806"/>
                </a:lnTo>
                <a:lnTo>
                  <a:pt x="232194" y="128016"/>
                </a:lnTo>
                <a:lnTo>
                  <a:pt x="240855" y="130924"/>
                </a:lnTo>
                <a:lnTo>
                  <a:pt x="265049" y="106680"/>
                </a:lnTo>
                <a:lnTo>
                  <a:pt x="250939" y="100228"/>
                </a:lnTo>
                <a:lnTo>
                  <a:pt x="236080" y="95504"/>
                </a:lnTo>
                <a:lnTo>
                  <a:pt x="220522" y="92595"/>
                </a:lnTo>
                <a:lnTo>
                  <a:pt x="204292" y="91592"/>
                </a:lnTo>
                <a:lnTo>
                  <a:pt x="154190" y="101803"/>
                </a:lnTo>
                <a:lnTo>
                  <a:pt x="113169" y="129578"/>
                </a:lnTo>
                <a:lnTo>
                  <a:pt x="85445" y="170700"/>
                </a:lnTo>
                <a:lnTo>
                  <a:pt x="75260" y="220903"/>
                </a:lnTo>
                <a:lnTo>
                  <a:pt x="85445" y="271106"/>
                </a:lnTo>
                <a:lnTo>
                  <a:pt x="113169" y="312229"/>
                </a:lnTo>
                <a:lnTo>
                  <a:pt x="154190" y="340004"/>
                </a:lnTo>
                <a:lnTo>
                  <a:pt x="204292" y="350215"/>
                </a:lnTo>
                <a:lnTo>
                  <a:pt x="254393" y="340004"/>
                </a:lnTo>
                <a:lnTo>
                  <a:pt x="295427" y="312229"/>
                </a:lnTo>
                <a:lnTo>
                  <a:pt x="323151" y="271106"/>
                </a:lnTo>
                <a:lnTo>
                  <a:pt x="333324" y="220903"/>
                </a:lnTo>
                <a:close/>
              </a:path>
              <a:path w="424814" h="426085" extrusionOk="0">
                <a:moveTo>
                  <a:pt x="408597" y="220903"/>
                </a:moveTo>
                <a:lnTo>
                  <a:pt x="407009" y="195160"/>
                </a:lnTo>
                <a:lnTo>
                  <a:pt x="402348" y="170522"/>
                </a:lnTo>
                <a:lnTo>
                  <a:pt x="394754" y="147104"/>
                </a:lnTo>
                <a:lnTo>
                  <a:pt x="384403" y="125006"/>
                </a:lnTo>
                <a:lnTo>
                  <a:pt x="380644" y="128231"/>
                </a:lnTo>
                <a:lnTo>
                  <a:pt x="373646" y="135775"/>
                </a:lnTo>
                <a:lnTo>
                  <a:pt x="352145" y="133083"/>
                </a:lnTo>
                <a:lnTo>
                  <a:pt x="362280" y="153174"/>
                </a:lnTo>
                <a:lnTo>
                  <a:pt x="369887" y="174574"/>
                </a:lnTo>
                <a:lnTo>
                  <a:pt x="374675" y="197180"/>
                </a:lnTo>
                <a:lnTo>
                  <a:pt x="376339" y="220903"/>
                </a:lnTo>
                <a:lnTo>
                  <a:pt x="370166" y="266598"/>
                </a:lnTo>
                <a:lnTo>
                  <a:pt x="352755" y="307746"/>
                </a:lnTo>
                <a:lnTo>
                  <a:pt x="325805" y="342671"/>
                </a:lnTo>
                <a:lnTo>
                  <a:pt x="290957" y="369684"/>
                </a:lnTo>
                <a:lnTo>
                  <a:pt x="249897" y="387134"/>
                </a:lnTo>
                <a:lnTo>
                  <a:pt x="204292" y="393319"/>
                </a:lnTo>
                <a:lnTo>
                  <a:pt x="158699" y="387134"/>
                </a:lnTo>
                <a:lnTo>
                  <a:pt x="117640" y="369684"/>
                </a:lnTo>
                <a:lnTo>
                  <a:pt x="82791" y="342671"/>
                </a:lnTo>
                <a:lnTo>
                  <a:pt x="55829" y="307746"/>
                </a:lnTo>
                <a:lnTo>
                  <a:pt x="38430" y="266598"/>
                </a:lnTo>
                <a:lnTo>
                  <a:pt x="32258" y="220903"/>
                </a:lnTo>
                <a:lnTo>
                  <a:pt x="38430" y="175209"/>
                </a:lnTo>
                <a:lnTo>
                  <a:pt x="55829" y="134061"/>
                </a:lnTo>
                <a:lnTo>
                  <a:pt x="82791" y="99136"/>
                </a:lnTo>
                <a:lnTo>
                  <a:pt x="117640" y="72123"/>
                </a:lnTo>
                <a:lnTo>
                  <a:pt x="158699" y="54686"/>
                </a:lnTo>
                <a:lnTo>
                  <a:pt x="204292" y="48488"/>
                </a:lnTo>
                <a:lnTo>
                  <a:pt x="227736" y="50088"/>
                </a:lnTo>
                <a:lnTo>
                  <a:pt x="250329" y="54762"/>
                </a:lnTo>
                <a:lnTo>
                  <a:pt x="271805" y="62357"/>
                </a:lnTo>
                <a:lnTo>
                  <a:pt x="291934" y="72745"/>
                </a:lnTo>
                <a:lnTo>
                  <a:pt x="289242" y="51193"/>
                </a:lnTo>
                <a:lnTo>
                  <a:pt x="254635" y="22364"/>
                </a:lnTo>
                <a:lnTo>
                  <a:pt x="204292" y="16154"/>
                </a:lnTo>
                <a:lnTo>
                  <a:pt x="157429" y="21564"/>
                </a:lnTo>
                <a:lnTo>
                  <a:pt x="114414" y="36957"/>
                </a:lnTo>
                <a:lnTo>
                  <a:pt x="76492" y="61112"/>
                </a:lnTo>
                <a:lnTo>
                  <a:pt x="44856" y="92824"/>
                </a:lnTo>
                <a:lnTo>
                  <a:pt x="20751" y="130835"/>
                </a:lnTo>
                <a:lnTo>
                  <a:pt x="5384" y="173939"/>
                </a:lnTo>
                <a:lnTo>
                  <a:pt x="0" y="220903"/>
                </a:lnTo>
                <a:lnTo>
                  <a:pt x="5384" y="267868"/>
                </a:lnTo>
                <a:lnTo>
                  <a:pt x="20751" y="310972"/>
                </a:lnTo>
                <a:lnTo>
                  <a:pt x="44856" y="348983"/>
                </a:lnTo>
                <a:lnTo>
                  <a:pt x="76492" y="380682"/>
                </a:lnTo>
                <a:lnTo>
                  <a:pt x="114414" y="404850"/>
                </a:lnTo>
                <a:lnTo>
                  <a:pt x="157429" y="420243"/>
                </a:lnTo>
                <a:lnTo>
                  <a:pt x="204292" y="425640"/>
                </a:lnTo>
                <a:lnTo>
                  <a:pt x="251167" y="420243"/>
                </a:lnTo>
                <a:lnTo>
                  <a:pt x="294170" y="404850"/>
                </a:lnTo>
                <a:lnTo>
                  <a:pt x="332105" y="380682"/>
                </a:lnTo>
                <a:lnTo>
                  <a:pt x="363740" y="348983"/>
                </a:lnTo>
                <a:lnTo>
                  <a:pt x="387845" y="310972"/>
                </a:lnTo>
                <a:lnTo>
                  <a:pt x="403199" y="267868"/>
                </a:lnTo>
                <a:lnTo>
                  <a:pt x="408597" y="220903"/>
                </a:lnTo>
                <a:close/>
              </a:path>
              <a:path w="424814" h="426085" extrusionOk="0">
                <a:moveTo>
                  <a:pt x="424726" y="53886"/>
                </a:moveTo>
                <a:lnTo>
                  <a:pt x="376339" y="48488"/>
                </a:lnTo>
                <a:lnTo>
                  <a:pt x="370967" y="0"/>
                </a:lnTo>
                <a:lnTo>
                  <a:pt x="311823" y="59270"/>
                </a:lnTo>
                <a:lnTo>
                  <a:pt x="315048" y="87287"/>
                </a:lnTo>
                <a:lnTo>
                  <a:pt x="229031" y="173494"/>
                </a:lnTo>
                <a:lnTo>
                  <a:pt x="223189" y="170891"/>
                </a:lnTo>
                <a:lnTo>
                  <a:pt x="216992" y="168846"/>
                </a:lnTo>
                <a:lnTo>
                  <a:pt x="210502" y="167513"/>
                </a:lnTo>
                <a:lnTo>
                  <a:pt x="203758" y="167030"/>
                </a:lnTo>
                <a:lnTo>
                  <a:pt x="182880" y="171272"/>
                </a:lnTo>
                <a:lnTo>
                  <a:pt x="165785" y="182854"/>
                </a:lnTo>
                <a:lnTo>
                  <a:pt x="154241" y="199986"/>
                </a:lnTo>
                <a:lnTo>
                  <a:pt x="149999" y="220903"/>
                </a:lnTo>
                <a:lnTo>
                  <a:pt x="154241" y="241820"/>
                </a:lnTo>
                <a:lnTo>
                  <a:pt x="165785" y="258953"/>
                </a:lnTo>
                <a:lnTo>
                  <a:pt x="182880" y="270535"/>
                </a:lnTo>
                <a:lnTo>
                  <a:pt x="203758" y="274777"/>
                </a:lnTo>
                <a:lnTo>
                  <a:pt x="224637" y="270535"/>
                </a:lnTo>
                <a:lnTo>
                  <a:pt x="241731" y="258953"/>
                </a:lnTo>
                <a:lnTo>
                  <a:pt x="253276" y="241820"/>
                </a:lnTo>
                <a:lnTo>
                  <a:pt x="257517" y="220903"/>
                </a:lnTo>
                <a:lnTo>
                  <a:pt x="257124" y="214223"/>
                </a:lnTo>
                <a:lnTo>
                  <a:pt x="255981" y="207911"/>
                </a:lnTo>
                <a:lnTo>
                  <a:pt x="254114" y="201891"/>
                </a:lnTo>
                <a:lnTo>
                  <a:pt x="251612" y="196126"/>
                </a:lnTo>
                <a:lnTo>
                  <a:pt x="337629" y="109918"/>
                </a:lnTo>
                <a:lnTo>
                  <a:pt x="365582" y="113144"/>
                </a:lnTo>
                <a:lnTo>
                  <a:pt x="424726" y="538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977" y="1262974"/>
            <a:ext cx="7022525" cy="43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416475" y="1346600"/>
            <a:ext cx="375676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When are trying to visualize clusters by two or more continuous variables, pictures of the shapes can be very powerful.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ggalt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ggforce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* can be used to add shapes around data points.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521800" y="5926200"/>
            <a:ext cx="398144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* These are very useful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ggplot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extensions!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433A9-C8BA-64D0-0396-29CA422B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615553"/>
          </a:xfr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Clusters</a:t>
            </a:r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54977" y="1262950"/>
            <a:ext cx="7020548" cy="433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433A9-C8BA-64D0-0396-29CA422B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615553"/>
          </a:xfr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9784B-ED91-92C9-C56C-92E054A8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95" y="1706062"/>
            <a:ext cx="5631609" cy="4262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39;p30">
            <a:extLst>
              <a:ext uri="{FF2B5EF4-FFF2-40B4-BE49-F238E27FC236}">
                <a16:creationId xmlns:a16="http://schemas.microsoft.com/office/drawing/2014/main" id="{D27E115B-CEE6-C14C-1B2F-F58B68875B3F}"/>
              </a:ext>
            </a:extLst>
          </p:cNvPr>
          <p:cNvSpPr txBox="1"/>
          <p:nvPr/>
        </p:nvSpPr>
        <p:spPr>
          <a:xfrm>
            <a:off x="426262" y="826887"/>
            <a:ext cx="816084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Tableau is AWESOME at QUICK and EFFICIENT filtering for EDA: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62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/>
        </p:nvSpPr>
        <p:spPr>
          <a:xfrm>
            <a:off x="221376" y="149891"/>
            <a:ext cx="893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>
              <a:buSzPts val="1400"/>
              <a:buNone/>
              <a:defRPr sz="32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dirty="0" err="1"/>
              <a:t>ggplot</a:t>
            </a:r>
            <a:r>
              <a:rPr lang="en-US" dirty="0"/>
              <a:t> Extensions</a:t>
            </a:r>
            <a:endParaRPr dirty="0">
              <a:sym typeface="Arial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957525" y="917696"/>
            <a:ext cx="1003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https://exts.ggplot2.tidyverse.org/gallery/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FECB4-AF59-2A89-213D-3C448E4B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49" y="1410296"/>
            <a:ext cx="9020246" cy="492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167F0EC-BA64-79B0-EDE0-C8BCAE60FAD4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Catch up</a:t>
            </a:r>
            <a:endParaRPr lang="en-US" sz="4400" b="1" dirty="0">
              <a:solidFill>
                <a:srgbClr val="2663BC"/>
              </a:solidFill>
              <a:latin typeface="Söhne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6E0DA0CF-CED0-8A24-9F8C-37D6FF1D758A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öhne"/>
                <a:ea typeface="+mn-ea"/>
              </a:rPr>
              <a:t>Position Paper #2 (past) and Due Diligence Project (future)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277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D3A7F91-1504-B6AC-A84B-78B924FFD580}"/>
              </a:ext>
            </a:extLst>
          </p:cNvPr>
          <p:cNvSpPr/>
          <p:nvPr/>
        </p:nvSpPr>
        <p:spPr>
          <a:xfrm>
            <a:off x="3884579" y="1024647"/>
            <a:ext cx="3638144" cy="35862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Position Paper #2 Comments – Data Science Students</a:t>
            </a:r>
            <a:endParaRPr sz="3200" b="1" dirty="0">
              <a:latin typeface="Calibri"/>
              <a:cs typeface="Calibri"/>
            </a:endParaRPr>
          </a:p>
        </p:txBody>
      </p:sp>
      <p:sp>
        <p:nvSpPr>
          <p:cNvPr id="4" name="Google Shape;93;p13">
            <a:extLst>
              <a:ext uri="{FF2B5EF4-FFF2-40B4-BE49-F238E27FC236}">
                <a16:creationId xmlns:a16="http://schemas.microsoft.com/office/drawing/2014/main" id="{70993B8D-153A-AA7B-F0C9-ED21685F0009}"/>
              </a:ext>
            </a:extLst>
          </p:cNvPr>
          <p:cNvSpPr txBox="1"/>
          <p:nvPr/>
        </p:nvSpPr>
        <p:spPr>
          <a:xfrm>
            <a:off x="1444231" y="4686127"/>
            <a:ext cx="9054622" cy="171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8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“ Given the general explosion of interest in data analytics, perhaps no area of data science has received more attention than predictive modeling. As a result, building predictive models is often among the core responsibilities of data scientists. Unfortunately, data quality can be a huge obstacle to successful predictive modeling projects. </a:t>
            </a:r>
            <a:endParaRPr sz="10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In this position paper, present:</a:t>
            </a:r>
            <a:endParaRPr sz="10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647700" lvl="0" indent="-2857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What data-quality-related challenges you have encountered in your experience or in general applications?</a:t>
            </a:r>
            <a:endParaRPr sz="10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6477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How visual (qualitative) and statistical (quantitative) methods were used/could have been used to expose these problems?</a:t>
            </a:r>
            <a:endParaRPr sz="10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6477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What were/could have been the possible remedies? “</a:t>
            </a:r>
            <a:endParaRPr sz="1100" i="1" u="sng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FF41F19-ABFF-1DDC-F245-A1E8BF26E51E}"/>
              </a:ext>
            </a:extLst>
          </p:cNvPr>
          <p:cNvSpPr txBox="1"/>
          <p:nvPr/>
        </p:nvSpPr>
        <p:spPr>
          <a:xfrm>
            <a:off x="228600" y="964033"/>
            <a:ext cx="2560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Position Paper #2 </a:t>
            </a:r>
          </a:p>
        </p:txBody>
      </p:sp>
      <p:pic>
        <p:nvPicPr>
          <p:cNvPr id="6" name="Picture 5" descr="Position papers | FESE">
            <a:extLst>
              <a:ext uri="{FF2B5EF4-FFF2-40B4-BE49-F238E27FC236}">
                <a16:creationId xmlns:a16="http://schemas.microsoft.com/office/drawing/2014/main" id="{509827FB-9419-F32D-CA9F-8C6D1AF3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8" y="1304223"/>
            <a:ext cx="1976066" cy="197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y Parkinson MD+MPH">
            <a:extLst>
              <a:ext uri="{FF2B5EF4-FFF2-40B4-BE49-F238E27FC236}">
                <a16:creationId xmlns:a16="http://schemas.microsoft.com/office/drawing/2014/main" id="{7A744ACB-312B-73C2-D901-6D99511F8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532" y="1861704"/>
            <a:ext cx="2971800" cy="1638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75B95CC-0698-000D-DAA1-A18651E2B797}"/>
              </a:ext>
            </a:extLst>
          </p:cNvPr>
          <p:cNvGrpSpPr/>
          <p:nvPr/>
        </p:nvGrpSpPr>
        <p:grpSpPr>
          <a:xfrm>
            <a:off x="3953029" y="1110097"/>
            <a:ext cx="3522032" cy="3444816"/>
            <a:chOff x="3953029" y="1110097"/>
            <a:chExt cx="3522032" cy="34448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3467B0-6F5B-3EDA-A7DA-1043D1D0D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5418" y="1110097"/>
              <a:ext cx="3229643" cy="29406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E69F7-922A-A3A0-F4E3-889E2B4748A7}"/>
                </a:ext>
              </a:extLst>
            </p:cNvPr>
            <p:cNvSpPr txBox="1"/>
            <p:nvPr/>
          </p:nvSpPr>
          <p:spPr>
            <a:xfrm rot="16200000">
              <a:off x="3316317" y="2296763"/>
              <a:ext cx="1550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Frequency of Grade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429D4-2E5A-A1D3-62F4-2F8256FA5310}"/>
                </a:ext>
              </a:extLst>
            </p:cNvPr>
            <p:cNvSpPr txBox="1"/>
            <p:nvPr/>
          </p:nvSpPr>
          <p:spPr>
            <a:xfrm>
              <a:off x="5554706" y="4277914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Grade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C9AC57-A6B7-F0B0-D2E2-D210D3A851FB}"/>
                </a:ext>
              </a:extLst>
            </p:cNvPr>
            <p:cNvSpPr/>
            <p:nvPr/>
          </p:nvSpPr>
          <p:spPr>
            <a:xfrm>
              <a:off x="5958641" y="4010149"/>
              <a:ext cx="1318374" cy="2226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D81ED7-1DD6-8411-A1C4-838A1D145E86}"/>
                </a:ext>
              </a:extLst>
            </p:cNvPr>
            <p:cNvSpPr/>
            <p:nvPr/>
          </p:nvSpPr>
          <p:spPr>
            <a:xfrm>
              <a:off x="5453649" y="4010149"/>
              <a:ext cx="502572" cy="2226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A-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DB3D6A-5C4E-988C-D1F8-AF6F2011D65C}"/>
                </a:ext>
              </a:extLst>
            </p:cNvPr>
            <p:cNvSpPr/>
            <p:nvPr/>
          </p:nvSpPr>
          <p:spPr>
            <a:xfrm>
              <a:off x="4786008" y="4010149"/>
              <a:ext cx="652251" cy="22267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B+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0DA99E-D080-E019-AF32-DD52D5E67A0B}"/>
                </a:ext>
              </a:extLst>
            </p:cNvPr>
            <p:cNvSpPr/>
            <p:nvPr/>
          </p:nvSpPr>
          <p:spPr>
            <a:xfrm>
              <a:off x="4120787" y="4010149"/>
              <a:ext cx="652251" cy="22267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Position Paper #2 Comments – Data Science Students</a:t>
            </a:r>
            <a:endParaRPr sz="3200" b="1" dirty="0">
              <a:latin typeface="Calibri"/>
              <a:cs typeface="Calibri"/>
            </a:endParaRPr>
          </a:p>
        </p:txBody>
      </p:sp>
      <p:pic>
        <p:nvPicPr>
          <p:cNvPr id="4098" name="Picture 2" descr="Water Molecule | Definition, Facts &amp; Structure - Lesson | Study.com">
            <a:extLst>
              <a:ext uri="{FF2B5EF4-FFF2-40B4-BE49-F238E27FC236}">
                <a16:creationId xmlns:a16="http://schemas.microsoft.com/office/drawing/2014/main" id="{E388BACA-70A4-9E92-6F7C-CF0A04E4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01691">
            <a:off x="2114082" y="2696958"/>
            <a:ext cx="1786806" cy="243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bration of a H2O molecule on Make a GIF">
            <a:extLst>
              <a:ext uri="{FF2B5EF4-FFF2-40B4-BE49-F238E27FC236}">
                <a16:creationId xmlns:a16="http://schemas.microsoft.com/office/drawing/2014/main" id="{4F03D9EC-CAED-714B-C94E-2C4579577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0" t="13278" r="16902" b="10777"/>
          <a:stretch/>
        </p:blipFill>
        <p:spPr bwMode="auto">
          <a:xfrm>
            <a:off x="7837714" y="2717029"/>
            <a:ext cx="3217588" cy="20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080D8C4-31EE-670D-FBE7-AB705600D92C}"/>
              </a:ext>
            </a:extLst>
          </p:cNvPr>
          <p:cNvSpPr txBox="1">
            <a:spLocks/>
          </p:cNvSpPr>
          <p:nvPr/>
        </p:nvSpPr>
        <p:spPr>
          <a:xfrm>
            <a:off x="5440568" y="3234877"/>
            <a:ext cx="122378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V.S.</a:t>
            </a:r>
            <a:endParaRPr lang="en-US" sz="4400" b="1" dirty="0">
              <a:solidFill>
                <a:srgbClr val="2663BC"/>
              </a:solidFill>
              <a:latin typeface="Söhne"/>
            </a:endParaRPr>
          </a:p>
        </p:txBody>
      </p:sp>
      <p:pic>
        <p:nvPicPr>
          <p:cNvPr id="10" name="Graphic 9" descr="Target outline">
            <a:extLst>
              <a:ext uri="{FF2B5EF4-FFF2-40B4-BE49-F238E27FC236}">
                <a16:creationId xmlns:a16="http://schemas.microsoft.com/office/drawing/2014/main" id="{5A6F6AA6-784B-C262-A176-3317B039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4156" y="2872774"/>
            <a:ext cx="1112451" cy="1112451"/>
          </a:xfrm>
          <a:prstGeom prst="rect">
            <a:avLst/>
          </a:prstGeom>
        </p:spPr>
      </p:pic>
      <p:pic>
        <p:nvPicPr>
          <p:cNvPr id="18" name="Graphic 17" descr="Target outline">
            <a:extLst>
              <a:ext uri="{FF2B5EF4-FFF2-40B4-BE49-F238E27FC236}">
                <a16:creationId xmlns:a16="http://schemas.microsoft.com/office/drawing/2014/main" id="{36761C89-F7C1-22F5-DE02-17B3DED2D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0841" y="3355759"/>
            <a:ext cx="1112451" cy="111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2091146" y="3577712"/>
            <a:ext cx="9336094" cy="76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1275" rIns="0" bIns="0" anchor="t" anchorCtr="0">
            <a:spAutoFit/>
          </a:bodyPr>
          <a:lstStyle/>
          <a:p>
            <a:pPr marL="12700" marR="508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Due Diligence Project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3FCDA-BF76-AEB9-4B74-8B40DB527F5F}"/>
              </a:ext>
            </a:extLst>
          </p:cNvPr>
          <p:cNvSpPr txBox="1"/>
          <p:nvPr/>
        </p:nvSpPr>
        <p:spPr>
          <a:xfrm>
            <a:off x="228599" y="964033"/>
            <a:ext cx="3236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Due Diligence Project</a:t>
            </a:r>
          </a:p>
        </p:txBody>
      </p:sp>
      <p:pic>
        <p:nvPicPr>
          <p:cNvPr id="3" name="Picture 2" descr="Position papers | FESE">
            <a:extLst>
              <a:ext uri="{FF2B5EF4-FFF2-40B4-BE49-F238E27FC236}">
                <a16:creationId xmlns:a16="http://schemas.microsoft.com/office/drawing/2014/main" id="{038FBDD2-7855-AFF6-6913-9590F3BC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8" y="1304223"/>
            <a:ext cx="1976066" cy="197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Updated/Corrected Data Dictionary</a:t>
            </a:r>
            <a:endParaRPr sz="3200" b="1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57B0B-FDDF-B376-EEF3-50BA8AEC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320" y="787603"/>
            <a:ext cx="5659063" cy="56273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Rubric</a:t>
            </a:r>
            <a:endParaRPr sz="3200" b="1" dirty="0">
              <a:latin typeface="Calibri"/>
              <a:cs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9B0C99-E609-0FF7-AFD0-26A694E1CA59}"/>
              </a:ext>
            </a:extLst>
          </p:cNvPr>
          <p:cNvGrpSpPr/>
          <p:nvPr/>
        </p:nvGrpSpPr>
        <p:grpSpPr>
          <a:xfrm>
            <a:off x="228600" y="1416289"/>
            <a:ext cx="11871731" cy="3874167"/>
            <a:chOff x="-158465" y="804396"/>
            <a:chExt cx="14296565" cy="45204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029F20-B6DF-A208-9C97-E2E9A70E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58465" y="804396"/>
              <a:ext cx="3252259" cy="45204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581D59-D1B7-4996-9EB8-E23D62044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0836" y="804396"/>
              <a:ext cx="3268244" cy="40391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C9BB4-4DF5-C514-5910-D72159F10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6122" y="804396"/>
              <a:ext cx="3362512" cy="39257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9CBEE8-CA08-10BC-7DB3-AF31B4C2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65676" y="804396"/>
              <a:ext cx="3372424" cy="3654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1" name="TextBox 1">
            <a:extLst>
              <a:ext uri="{FF2B5EF4-FFF2-40B4-BE49-F238E27FC236}">
                <a16:creationId xmlns:a16="http://schemas.microsoft.com/office/drawing/2014/main" id="{487A6A06-3555-96CD-D01E-D28675F043A0}"/>
              </a:ext>
            </a:extLst>
          </p:cNvPr>
          <p:cNvSpPr txBox="1"/>
          <p:nvPr/>
        </p:nvSpPr>
        <p:spPr>
          <a:xfrm>
            <a:off x="228600" y="964033"/>
            <a:ext cx="256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Review and Grouping (25%)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04B735BE-A36F-CE6C-BC1E-486F03E06CAA}"/>
              </a:ext>
            </a:extLst>
          </p:cNvPr>
          <p:cNvSpPr txBox="1"/>
          <p:nvPr/>
        </p:nvSpPr>
        <p:spPr>
          <a:xfrm>
            <a:off x="3371292" y="1019034"/>
            <a:ext cx="256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Data Manipulation (30%)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645EAB72-B59D-3599-708C-F294585F28E9}"/>
              </a:ext>
            </a:extLst>
          </p:cNvPr>
          <p:cNvSpPr txBox="1"/>
          <p:nvPr/>
        </p:nvSpPr>
        <p:spPr>
          <a:xfrm>
            <a:off x="6335597" y="1019033"/>
            <a:ext cx="256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Data Analysis (30%)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16D0171B-ACFF-7836-7291-2FDF431DC805}"/>
              </a:ext>
            </a:extLst>
          </p:cNvPr>
          <p:cNvSpPr txBox="1"/>
          <p:nvPr/>
        </p:nvSpPr>
        <p:spPr>
          <a:xfrm>
            <a:off x="9420090" y="1019032"/>
            <a:ext cx="256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Readability (15%)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5D7AAE-B1FF-0E9D-6C35-E8EE02ADB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14" y="1416289"/>
            <a:ext cx="2681643" cy="38741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FB2E82-D5A7-108D-0E1B-104C3A514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337" y="1416288"/>
            <a:ext cx="2708667" cy="3461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11304-67EB-C0EC-C916-DA614B539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6096" y="1416288"/>
            <a:ext cx="2792198" cy="3364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7574E6-922D-566B-2160-6F15178D5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3046" y="1416288"/>
            <a:ext cx="2811585" cy="3131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/>
            <a:r>
              <a:rPr lang="en-US" sz="3200" b="1" dirty="0">
                <a:latin typeface="Calibri"/>
                <a:cs typeface="Calibri"/>
              </a:rPr>
              <a:t>Deliverables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5AA4B-6559-15BA-10D1-D6639DF187AF}"/>
              </a:ext>
            </a:extLst>
          </p:cNvPr>
          <p:cNvSpPr txBox="1"/>
          <p:nvPr/>
        </p:nvSpPr>
        <p:spPr>
          <a:xfrm>
            <a:off x="3263716" y="5920686"/>
            <a:ext cx="6249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 Questions on the assignment so far?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C869A-89A0-BC89-5004-F837FEEA8CB8}"/>
              </a:ext>
            </a:extLst>
          </p:cNvPr>
          <p:cNvSpPr txBox="1"/>
          <p:nvPr/>
        </p:nvSpPr>
        <p:spPr>
          <a:xfrm>
            <a:off x="1173480" y="1265099"/>
            <a:ext cx="858583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One (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PDFed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) Word document containing both results and interpretations: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Provide categories for all variables (meaning, objective, type... all are possible)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Create at least 10 features/columns and state why you created them (at least 10).  These can be cleaned, derived, or normalized columns, among other treatments.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Provide a several examples of qualitative or graphical analysis on features</a:t>
            </a:r>
          </a:p>
          <a:p>
            <a:pPr marL="742950" lvl="4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Single variable plots (chosen by correct type of data - categorical, ordinal, real-values)</a:t>
            </a:r>
          </a:p>
          <a:p>
            <a:pPr marL="742950" lvl="4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Perform at least 5 two-column analyses (scatterplots, regression fits)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A brief (1-2 pages) summary of all data due diligence and feature engineering changes, including a brief (1-2 sentences) explanation rationalizing each action.</a:t>
            </a:r>
          </a:p>
          <a:p>
            <a:pPr algn="l"/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 </a:t>
            </a:r>
          </a:p>
          <a:p>
            <a:pPr algn="l"/>
            <a:endParaRPr lang="en-US" b="0" i="0" dirty="0">
              <a:solidFill>
                <a:srgbClr val="2D3B45"/>
              </a:solidFill>
              <a:effectLst/>
              <a:highlight>
                <a:srgbClr val="FFFFFF"/>
              </a:highlight>
              <a:latin typeface="Lato Extended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D3B45"/>
                </a:solidFill>
                <a:highlight>
                  <a:srgbClr val="FFFFFF"/>
                </a:highlight>
                <a:latin typeface="Lato Extended"/>
              </a:rPr>
              <a:t>One curated Excel file that contains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The original columns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New columns for new 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If you do any analysis in Excel (visualization, calculations, tables,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etc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) , use a different tab called "Analyses" to keep the data tab clean</a:t>
            </a:r>
          </a:p>
          <a:p>
            <a:pPr algn="l"/>
            <a:endParaRPr lang="en-US" b="0" i="0" dirty="0">
              <a:solidFill>
                <a:srgbClr val="2D3B45"/>
              </a:solidFill>
              <a:effectLst/>
              <a:highlight>
                <a:srgbClr val="FFFFFF"/>
              </a:highlight>
              <a:latin typeface="Lato Extended"/>
            </a:endParaRPr>
          </a:p>
          <a:p>
            <a:pPr algn="l"/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 </a:t>
            </a:r>
          </a:p>
          <a:p>
            <a:pPr algn="l"/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No need to submit your R, Tableau (prep or desktop), Python,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etc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codes.</a:t>
            </a:r>
          </a:p>
        </p:txBody>
      </p:sp>
    </p:spTree>
    <p:extLst>
      <p:ext uri="{BB962C8B-B14F-4D97-AF65-F5344CB8AC3E}">
        <p14:creationId xmlns:p14="http://schemas.microsoft.com/office/powerpoint/2010/main" val="3191802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</TotalTime>
  <Words>1299</Words>
  <Application>Microsoft Office PowerPoint</Application>
  <PresentationFormat>Widescreen</PresentationFormat>
  <Paragraphs>417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Söhne</vt:lpstr>
      <vt:lpstr>Meiryo UI</vt:lpstr>
      <vt:lpstr>Calibri</vt:lpstr>
      <vt:lpstr>Arial Narrow</vt:lpstr>
      <vt:lpstr>Arial</vt:lpstr>
      <vt:lpstr>Segoe UI Black</vt:lpstr>
      <vt:lpstr>Carlito</vt:lpstr>
      <vt:lpstr>Wingdings</vt:lpstr>
      <vt:lpstr>Lato Extended</vt:lpstr>
      <vt:lpstr>Times New Roman</vt:lpstr>
      <vt:lpstr>Office Theme</vt:lpstr>
      <vt:lpstr>PowerPoint Presentation</vt:lpstr>
      <vt:lpstr>Course Roadmap &amp; Assignments</vt:lpstr>
      <vt:lpstr>PowerPoint Presentation</vt:lpstr>
      <vt:lpstr>Position Paper #2 Comments – Data Science Students</vt:lpstr>
      <vt:lpstr>Position Paper #2 Comments – Data Science Students</vt:lpstr>
      <vt:lpstr>Due Diligence Project</vt:lpstr>
      <vt:lpstr>Updated/Corrected Data Dictionary</vt:lpstr>
      <vt:lpstr>Rubric</vt:lpstr>
      <vt:lpstr>Deliverables</vt:lpstr>
      <vt:lpstr>PowerPoint Presentation</vt:lpstr>
      <vt:lpstr>PowerPoint Presentation</vt:lpstr>
      <vt:lpstr>Meta Data Analysis – Sample Outputs</vt:lpstr>
      <vt:lpstr>Meta Data Analysis – Sample Categorical Variables Outputs</vt:lpstr>
      <vt:lpstr>Meta Data Analysis – Sample Categorical Variables Outputs</vt:lpstr>
      <vt:lpstr>Meta Data Analysis – Initial Variable Exclusions</vt:lpstr>
      <vt:lpstr>Treatments / Transformations</vt:lpstr>
      <vt:lpstr>PowerPoint Presentation</vt:lpstr>
      <vt:lpstr>Plots with Time (Scatter and Line Plots)</vt:lpstr>
      <vt:lpstr>Geospatial plots</vt:lpstr>
      <vt:lpstr>Clusters</vt:lpstr>
      <vt:lpstr>Clusters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Dupin, Michael</cp:lastModifiedBy>
  <cp:revision>4</cp:revision>
  <dcterms:modified xsi:type="dcterms:W3CDTF">2024-04-09T18:50:04Z</dcterms:modified>
</cp:coreProperties>
</file>